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0"/>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2" r:id="rId25"/>
    <p:sldId id="283" r:id="rId26"/>
    <p:sldId id="284" r:id="rId27"/>
    <p:sldId id="285" r:id="rId28"/>
    <p:sldId id="286" r:id="rId29"/>
  </p:sldIdLst>
  <p:sldSz cx="9144000" cy="5143500" type="screen16x9"/>
  <p:notesSz cx="6858000" cy="9144000"/>
  <p:embeddedFontLst>
    <p:embeddedFont>
      <p:font typeface="Cambria Math" panose="02040503050406030204" pitchFamily="18" charset="0"/>
      <p:regular r:id="rId31"/>
    </p:embeddedFont>
    <p:embeddedFont>
      <p:font typeface="Nunito" pitchFamily="2" charset="0"/>
      <p:regular r:id="rId32"/>
      <p:bold r:id="rId33"/>
      <p:italic r:id="rId34"/>
      <p:boldItalic r:id="rId35"/>
    </p:embeddedFont>
    <p:embeddedFont>
      <p:font typeface="Nunito Sans SemiBold" pitchFamily="2" charset="0"/>
      <p:regular r:id="rId36"/>
      <p:bold r:id="rId37"/>
      <p:italic r:id="rId38"/>
      <p:boldItalic r:id="rId3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59"/>
    <p:restoredTop sz="84615" autoAdjust="0"/>
  </p:normalViewPr>
  <p:slideViewPr>
    <p:cSldViewPr snapToGrid="0">
      <p:cViewPr varScale="1">
        <p:scale>
          <a:sx n="109" d="100"/>
          <a:sy n="109" d="100"/>
        </p:scale>
        <p:origin x="840"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www.gov.uk</a:t>
            </a:r>
            <a:r>
              <a:rPr lang="en-GB" dirty="0"/>
              <a:t>/government/publications/key-stage-2-tests-access-arrangements)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2024 GPS SATs paper. </a:t>
            </a:r>
            <a:br>
              <a:rPr lang="en-GB" dirty="0"/>
            </a:br>
            <a:r>
              <a:rPr lang="en-GB" dirty="0"/>
              <a:t>For question 47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2024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2% of questions: summarising main ideas from more than one paragraph.</a:t>
            </a:r>
          </a:p>
          <a:p>
            <a:pPr marL="158750" indent="0">
              <a:buNone/>
            </a:pPr>
            <a:r>
              <a:rPr lang="en-GB" dirty="0"/>
              <a:t>6% of questions: making comparisons within the text</a:t>
            </a:r>
          </a:p>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a:p>
            <a:pPr marL="158750" indent="0">
              <a:buNone/>
            </a:pPr>
            <a:r>
              <a:rPr lang="en-GB" dirty="0"/>
              <a:t>Note that for question 18, equivalent fractions e.g. ¾ are accepted. </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Arithmetic SATs paper. </a:t>
            </a:r>
          </a:p>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3 Reasoning SATs paper. </a:t>
            </a:r>
          </a:p>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37028077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hyperlink" Target="https://thirdspacelearning.com/blog/category/for-parents/"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hyperlink" Target="https://www.lbq.org/filestore/guides/lbq_sats_springboard_stb.pdf" TargetMode="External"/><Relationship Id="rId4" Type="http://schemas.openxmlformats.org/officeDocument/2006/relationships/hyperlink" Target="http://mathshub.thirdspacelearning.com/"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83261" y="2820722"/>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2026 Presentation for Parents</a:t>
            </a:r>
            <a:endParaRPr sz="3800" dirty="0">
              <a:solidFill>
                <a:schemeClr val="bg1"/>
              </a:solidFill>
              <a:latin typeface="+mj-lt"/>
              <a:ea typeface="Nunito Sans Light"/>
              <a:cs typeface="Nunito Sans Light"/>
              <a:sym typeface="Nunito Sans 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11</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14</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Grammar and punctuation Monday 11</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(paper 2: Spelling) – Monday 11</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Tuesday 12</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Wednesday 13</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13</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14</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An adult to scribe (write) for them;</a:t>
            </a:r>
          </a:p>
          <a:p>
            <a:r>
              <a:rPr lang="en-GB" dirty="0"/>
              <a:t>An adult to read for them </a:t>
            </a:r>
          </a:p>
          <a:p>
            <a:r>
              <a:rPr lang="en-GB" dirty="0"/>
              <a:t>The use of prompts or rest breaks;</a:t>
            </a:r>
          </a:p>
          <a:p>
            <a:r>
              <a:rPr lang="en-GB" dirty="0"/>
              <a:t>Arrangements for children who are ill or injured at the time of the tests. </a:t>
            </a:r>
          </a:p>
          <a:p>
            <a:pPr marL="114300" indent="0">
              <a:buNone/>
            </a:pPr>
            <a:endParaRPr lang="en-GB"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Monday 11</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have been working hard with Mrs Evans, Mr Upton and myself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A06471C-ED3A-7840-A52D-A10ED78927C5}"/>
              </a:ext>
            </a:extLst>
          </p:cNvPr>
          <p:cNvPicPr>
            <a:picLocks noChangeAspect="1"/>
          </p:cNvPicPr>
          <p:nvPr/>
        </p:nvPicPr>
        <p:blipFill>
          <a:blip r:embed="rId3"/>
          <a:stretch>
            <a:fillRect/>
          </a:stretch>
        </p:blipFill>
        <p:spPr>
          <a:xfrm>
            <a:off x="1067366" y="3881764"/>
            <a:ext cx="4609317" cy="1044867"/>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53838FE3-3647-7C45-AAE0-3A802657FF93}"/>
              </a:ext>
            </a:extLst>
          </p:cNvPr>
          <p:cNvPicPr>
            <a:picLocks noChangeAspect="1"/>
          </p:cNvPicPr>
          <p:nvPr/>
        </p:nvPicPr>
        <p:blipFill>
          <a:blip r:embed="rId4"/>
          <a:stretch>
            <a:fillRect/>
          </a:stretch>
        </p:blipFill>
        <p:spPr>
          <a:xfrm>
            <a:off x="224011" y="1208573"/>
            <a:ext cx="4211735" cy="1705328"/>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1809F75A-971B-3B4F-AE8C-CD179C22E67F}"/>
              </a:ext>
            </a:extLst>
          </p:cNvPr>
          <p:cNvPicPr>
            <a:picLocks noChangeAspect="1"/>
          </p:cNvPicPr>
          <p:nvPr/>
        </p:nvPicPr>
        <p:blipFill>
          <a:blip r:embed="rId5"/>
          <a:stretch>
            <a:fillRect/>
          </a:stretch>
        </p:blipFill>
        <p:spPr>
          <a:xfrm>
            <a:off x="4086769" y="2846037"/>
            <a:ext cx="4833220" cy="873724"/>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462720" y="1643017"/>
            <a:ext cx="5284503" cy="3265865"/>
            <a:chOff x="1462720" y="1643017"/>
            <a:chExt cx="5284503" cy="3265865"/>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070218" y="1643017"/>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6122035" y="3312484"/>
              <a:ext cx="625188"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dirty="0">
                  <a:sym typeface="Wingdings" panose="05000000000000000000" pitchFamily="2" charset="2"/>
                </a:rPr>
                <a:t>over</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462720" y="4511399"/>
              <a:ext cx="3618046" cy="39748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200" dirty="0"/>
                <a:t>We were disturbed by the noise of the traffic.</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7" name="Picture 6">
            <a:extLst>
              <a:ext uri="{FF2B5EF4-FFF2-40B4-BE49-F238E27FC236}">
                <a16:creationId xmlns:a16="http://schemas.microsoft.com/office/drawing/2014/main" id="{5907B87B-5176-014A-8053-7721F8BE78EB}"/>
              </a:ext>
            </a:extLst>
          </p:cNvPr>
          <p:cNvPicPr>
            <a:picLocks noChangeAspect="1"/>
          </p:cNvPicPr>
          <p:nvPr/>
        </p:nvPicPr>
        <p:blipFill>
          <a:blip r:embed="rId3"/>
          <a:stretch>
            <a:fillRect/>
          </a:stretch>
        </p:blipFill>
        <p:spPr>
          <a:xfrm>
            <a:off x="311700" y="1912931"/>
            <a:ext cx="4068123" cy="1923937"/>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8D9833AA-D6EA-4A47-9007-84D4E4402F4F}"/>
              </a:ext>
            </a:extLst>
          </p:cNvPr>
          <p:cNvPicPr>
            <a:picLocks noChangeAspect="1"/>
          </p:cNvPicPr>
          <p:nvPr/>
        </p:nvPicPr>
        <p:blipFill>
          <a:blip r:embed="rId4"/>
          <a:stretch>
            <a:fillRect/>
          </a:stretch>
        </p:blipFill>
        <p:spPr>
          <a:xfrm>
            <a:off x="5729435" y="2227458"/>
            <a:ext cx="2455248" cy="231515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12</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5" name="Picture 4">
            <a:extLst>
              <a:ext uri="{FF2B5EF4-FFF2-40B4-BE49-F238E27FC236}">
                <a16:creationId xmlns:a16="http://schemas.microsoft.com/office/drawing/2014/main" id="{C9DD6C51-6AA3-044A-81E6-9C906A81E3B7}"/>
              </a:ext>
            </a:extLst>
          </p:cNvPr>
          <p:cNvPicPr>
            <a:picLocks noChangeAspect="1"/>
          </p:cNvPicPr>
          <p:nvPr/>
        </p:nvPicPr>
        <p:blipFill>
          <a:blip r:embed="rId3"/>
          <a:stretch>
            <a:fillRect/>
          </a:stretch>
        </p:blipFill>
        <p:spPr>
          <a:xfrm>
            <a:off x="311699" y="1801596"/>
            <a:ext cx="4358110" cy="872852"/>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60C38190-C38C-9A45-B684-0984AB9A355F}"/>
              </a:ext>
            </a:extLst>
          </p:cNvPr>
          <p:cNvPicPr>
            <a:picLocks noChangeAspect="1"/>
          </p:cNvPicPr>
          <p:nvPr/>
        </p:nvPicPr>
        <p:blipFill>
          <a:blip r:embed="rId4"/>
          <a:stretch>
            <a:fillRect/>
          </a:stretch>
        </p:blipFill>
        <p:spPr>
          <a:xfrm>
            <a:off x="4767620" y="1801596"/>
            <a:ext cx="4139070" cy="212920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10762B32-DB79-1A42-94C8-E1FCDF9BC949}"/>
              </a:ext>
            </a:extLst>
          </p:cNvPr>
          <p:cNvPicPr>
            <a:picLocks noChangeAspect="1"/>
          </p:cNvPicPr>
          <p:nvPr/>
        </p:nvPicPr>
        <p:blipFill>
          <a:blip r:embed="rId5"/>
          <a:stretch>
            <a:fillRect/>
          </a:stretch>
        </p:blipFill>
        <p:spPr>
          <a:xfrm>
            <a:off x="2392943" y="4017130"/>
            <a:ext cx="4358111" cy="94923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498233"/>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5" name="Picture 4">
            <a:extLst>
              <a:ext uri="{FF2B5EF4-FFF2-40B4-BE49-F238E27FC236}">
                <a16:creationId xmlns:a16="http://schemas.microsoft.com/office/drawing/2014/main" id="{E61A1F81-5C09-D242-930D-2CB9BB9ABAD4}"/>
              </a:ext>
            </a:extLst>
          </p:cNvPr>
          <p:cNvPicPr>
            <a:picLocks noChangeAspect="1"/>
          </p:cNvPicPr>
          <p:nvPr/>
        </p:nvPicPr>
        <p:blipFill>
          <a:blip r:embed="rId3"/>
          <a:stretch>
            <a:fillRect/>
          </a:stretch>
        </p:blipFill>
        <p:spPr>
          <a:xfrm>
            <a:off x="4955248" y="391285"/>
            <a:ext cx="4065910" cy="1904803"/>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3C37DBC-4D86-0D4D-88F0-03992D2C9562}"/>
              </a:ext>
            </a:extLst>
          </p:cNvPr>
          <p:cNvPicPr>
            <a:picLocks noChangeAspect="1"/>
          </p:cNvPicPr>
          <p:nvPr/>
        </p:nvPicPr>
        <p:blipFill>
          <a:blip r:embed="rId4"/>
          <a:stretch>
            <a:fillRect/>
          </a:stretch>
        </p:blipFill>
        <p:spPr>
          <a:xfrm>
            <a:off x="5010697" y="2480123"/>
            <a:ext cx="3955012" cy="1928612"/>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2917E15E-47F8-0F49-8D17-6A19A2DD14F7}"/>
              </a:ext>
            </a:extLst>
          </p:cNvPr>
          <p:cNvPicPr>
            <a:picLocks noChangeAspect="1"/>
          </p:cNvPicPr>
          <p:nvPr/>
        </p:nvPicPr>
        <p:blipFill>
          <a:blip r:embed="rId5"/>
          <a:stretch>
            <a:fillRect/>
          </a:stretch>
        </p:blipFill>
        <p:spPr>
          <a:xfrm>
            <a:off x="217850" y="1521120"/>
            <a:ext cx="4065910" cy="1275694"/>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3B8C77CA-1323-0B45-A827-EE6A39CE23B3}"/>
              </a:ext>
            </a:extLst>
          </p:cNvPr>
          <p:cNvPicPr>
            <a:picLocks noChangeAspect="1"/>
          </p:cNvPicPr>
          <p:nvPr/>
        </p:nvPicPr>
        <p:blipFill>
          <a:blip r:embed="rId6"/>
          <a:stretch>
            <a:fillRect/>
          </a:stretch>
        </p:blipFill>
        <p:spPr>
          <a:xfrm>
            <a:off x="273299" y="2891443"/>
            <a:ext cx="3955012" cy="156893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5" name="Picture 4">
            <a:extLst>
              <a:ext uri="{FF2B5EF4-FFF2-40B4-BE49-F238E27FC236}">
                <a16:creationId xmlns:a16="http://schemas.microsoft.com/office/drawing/2014/main" id="{0490806F-7E57-D647-AB37-C50AE5E08D62}"/>
              </a:ext>
            </a:extLst>
          </p:cNvPr>
          <p:cNvPicPr>
            <a:picLocks noChangeAspect="1"/>
          </p:cNvPicPr>
          <p:nvPr/>
        </p:nvPicPr>
        <p:blipFill>
          <a:blip r:embed="rId3"/>
          <a:stretch>
            <a:fillRect/>
          </a:stretch>
        </p:blipFill>
        <p:spPr>
          <a:xfrm>
            <a:off x="311699" y="1535307"/>
            <a:ext cx="4298482" cy="2321673"/>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299AFFCE-D7F1-1A48-B9B6-D716E5C061D4}"/>
              </a:ext>
            </a:extLst>
          </p:cNvPr>
          <p:cNvPicPr>
            <a:picLocks noChangeAspect="1"/>
          </p:cNvPicPr>
          <p:nvPr/>
        </p:nvPicPr>
        <p:blipFill>
          <a:blip r:embed="rId4"/>
          <a:stretch>
            <a:fillRect/>
          </a:stretch>
        </p:blipFill>
        <p:spPr>
          <a:xfrm>
            <a:off x="4940050" y="829088"/>
            <a:ext cx="3997695" cy="373411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2024 Reading SATs paper,</a:t>
            </a:r>
          </a:p>
          <a:p>
            <a:r>
              <a:rPr lang="en-GB" dirty="0">
                <a:solidFill>
                  <a:srgbClr val="283593"/>
                </a:solidFill>
              </a:rPr>
              <a:t>10% of marks could be gained from answering questions involving giving and explaining the meaning of words in context;</a:t>
            </a:r>
          </a:p>
          <a:p>
            <a:r>
              <a:rPr lang="en-GB" dirty="0">
                <a:solidFill>
                  <a:srgbClr val="283593"/>
                </a:solidFill>
              </a:rPr>
              <a:t>38%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44%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13</a:t>
            </a:r>
            <a:r>
              <a:rPr lang="en-GB" baseline="30000" dirty="0"/>
              <a:t>th</a:t>
            </a:r>
            <a:r>
              <a:rPr lang="en-GB" dirty="0"/>
              <a:t> May and Thursday 14</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13</a:t>
            </a:r>
            <a:r>
              <a:rPr lang="en-GB" baseline="30000" dirty="0"/>
              <a:t>th</a:t>
            </a:r>
            <a:r>
              <a:rPr lang="en-GB" dirty="0"/>
              <a:t> May</a:t>
            </a:r>
          </a:p>
          <a:p>
            <a:endParaRPr lang="en-GB" dirty="0"/>
          </a:p>
          <a:p>
            <a:r>
              <a:rPr lang="en-GB" dirty="0"/>
              <a:t>Paper 2: Reasoning (40 minutes) – Wednesday 13</a:t>
            </a:r>
            <a:r>
              <a:rPr lang="en-GB" baseline="30000" dirty="0"/>
              <a:t>th</a:t>
            </a:r>
            <a:r>
              <a:rPr lang="en-GB" dirty="0"/>
              <a:t> May</a:t>
            </a:r>
          </a:p>
          <a:p>
            <a:endParaRPr lang="en-GB" dirty="0"/>
          </a:p>
          <a:p>
            <a:r>
              <a:rPr lang="en-GB" dirty="0"/>
              <a:t>Paper 3: Reasoning (40 minutes) – Thursday 14</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7" name="Picture 6">
            <a:extLst>
              <a:ext uri="{FF2B5EF4-FFF2-40B4-BE49-F238E27FC236}">
                <a16:creationId xmlns:a16="http://schemas.microsoft.com/office/drawing/2014/main" id="{1D564DC7-68AE-1F46-9C20-137472475C8D}"/>
              </a:ext>
            </a:extLst>
          </p:cNvPr>
          <p:cNvPicPr>
            <a:picLocks noChangeAspect="1"/>
          </p:cNvPicPr>
          <p:nvPr/>
        </p:nvPicPr>
        <p:blipFill>
          <a:blip r:embed="rId3"/>
          <a:stretch>
            <a:fillRect/>
          </a:stretch>
        </p:blipFill>
        <p:spPr>
          <a:xfrm>
            <a:off x="5614101" y="2203301"/>
            <a:ext cx="3358019" cy="2540455"/>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884545C5-54F5-E14D-A8D2-A61A83DD3878}"/>
              </a:ext>
            </a:extLst>
          </p:cNvPr>
          <p:cNvPicPr>
            <a:picLocks noChangeAspect="1"/>
          </p:cNvPicPr>
          <p:nvPr/>
        </p:nvPicPr>
        <p:blipFill>
          <a:blip r:embed="rId4"/>
          <a:stretch>
            <a:fillRect/>
          </a:stretch>
        </p:blipFill>
        <p:spPr>
          <a:xfrm>
            <a:off x="2373274" y="2203301"/>
            <a:ext cx="3116164" cy="285351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BB244C6-4D24-894A-ADE6-ABF0058E0B79}"/>
              </a:ext>
            </a:extLst>
          </p:cNvPr>
          <p:cNvPicPr>
            <a:picLocks noChangeAspect="1"/>
          </p:cNvPicPr>
          <p:nvPr/>
        </p:nvPicPr>
        <p:blipFill>
          <a:blip r:embed="rId3"/>
          <a:stretch>
            <a:fillRect/>
          </a:stretch>
        </p:blipFill>
        <p:spPr>
          <a:xfrm>
            <a:off x="4696622" y="3029584"/>
            <a:ext cx="3808591" cy="1621372"/>
          </a:xfrm>
          <a:prstGeom prst="rect">
            <a:avLst/>
          </a:prstGeom>
        </p:spPr>
      </p:pic>
      <p:pic>
        <p:nvPicPr>
          <p:cNvPr id="7" name="Picture 6">
            <a:extLst>
              <a:ext uri="{FF2B5EF4-FFF2-40B4-BE49-F238E27FC236}">
                <a16:creationId xmlns:a16="http://schemas.microsoft.com/office/drawing/2014/main" id="{234E48BF-7FB3-4F4F-B646-4F1A0F4D7A38}"/>
              </a:ext>
            </a:extLst>
          </p:cNvPr>
          <p:cNvPicPr>
            <a:picLocks noChangeAspect="1"/>
          </p:cNvPicPr>
          <p:nvPr/>
        </p:nvPicPr>
        <p:blipFill>
          <a:blip r:embed="rId4"/>
          <a:stretch>
            <a:fillRect/>
          </a:stretch>
        </p:blipFill>
        <p:spPr>
          <a:xfrm>
            <a:off x="530783" y="3029584"/>
            <a:ext cx="3822506" cy="1627295"/>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D8735556-6D03-104B-B603-79DF96095CB2}"/>
              </a:ext>
            </a:extLst>
          </p:cNvPr>
          <p:cNvPicPr>
            <a:picLocks noChangeAspect="1"/>
          </p:cNvPicPr>
          <p:nvPr/>
        </p:nvPicPr>
        <p:blipFill>
          <a:blip r:embed="rId5"/>
          <a:stretch>
            <a:fillRect/>
          </a:stretch>
        </p:blipFill>
        <p:spPr>
          <a:xfrm>
            <a:off x="4691962" y="1175845"/>
            <a:ext cx="3813251" cy="1617908"/>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242B0BD5-57D2-174E-8EEE-B0A085A2B4ED}"/>
              </a:ext>
            </a:extLst>
          </p:cNvPr>
          <p:cNvPicPr>
            <a:picLocks noChangeAspect="1"/>
          </p:cNvPicPr>
          <p:nvPr/>
        </p:nvPicPr>
        <p:blipFill>
          <a:blip r:embed="rId6"/>
          <a:stretch>
            <a:fillRect/>
          </a:stretch>
        </p:blipFill>
        <p:spPr>
          <a:xfrm>
            <a:off x="530783" y="1171152"/>
            <a:ext cx="3817044" cy="162729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7.680</a:t>
              </a:r>
            </a:p>
            <a:p>
              <a:pPr marL="0" indent="0">
                <a:lnSpc>
                  <a:spcPct val="100000"/>
                </a:lnSpc>
                <a:buFont typeface="Nunito"/>
                <a:buNone/>
              </a:pPr>
              <a:r>
                <a:rPr lang="en-GB" sz="1200" u="sng" dirty="0"/>
                <a:t>+ 13.493</a:t>
              </a:r>
              <a:r>
                <a:rPr lang="en-GB" sz="1200" u="sng" dirty="0">
                  <a:solidFill>
                    <a:schemeClr val="bg1"/>
                  </a:solidFill>
                </a:rPr>
                <a:t>.</a:t>
              </a:r>
            </a:p>
            <a:p>
              <a:pPr marL="0" indent="0">
                <a:lnSpc>
                  <a:spcPct val="100000"/>
                </a:lnSpc>
                <a:buFont typeface="Nunito"/>
                <a:buNone/>
              </a:pPr>
              <a:r>
                <a:rPr lang="en-GB" sz="1200" u="sng" dirty="0"/>
                <a:t>   21.173 </a:t>
              </a:r>
            </a:p>
            <a:p>
              <a:pPr marL="0" indent="0">
                <a:lnSpc>
                  <a:spcPct val="150000"/>
                </a:lnSpc>
                <a:buFont typeface="Nunito"/>
                <a:buNone/>
              </a:pPr>
              <a:r>
                <a:rPr lang="en-GB" sz="1200" baseline="30000" dirty="0"/>
                <a:t>     1  1  1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dirty="0"/>
                <a:t>21.173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644821"/>
            <a:ext cx="2682307" cy="966165"/>
            <a:chOff x="5219763" y="1644821"/>
            <a:chExt cx="2682307" cy="9661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637741"/>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Mental method: </a:t>
              </a:r>
            </a:p>
            <a:p>
              <a:pPr marL="0" indent="0">
                <a:lnSpc>
                  <a:spcPct val="100000"/>
                </a:lnSpc>
                <a:buFont typeface="Nunito"/>
                <a:buNone/>
              </a:pPr>
              <a:r>
                <a:rPr lang="en-GB" sz="1200" dirty="0"/>
                <a:t>Using known fact of 64 ÷ 8 = 8</a:t>
              </a:r>
            </a:p>
          </p:txBody>
        </p:sp>
        <p:sp>
          <p:nvSpPr>
            <p:cNvPr id="30" name="TextBox 29">
              <a:extLst>
                <a:ext uri="{FF2B5EF4-FFF2-40B4-BE49-F238E27FC236}">
                  <a16:creationId xmlns:a16="http://schemas.microsoft.com/office/drawing/2014/main" id="{7B1FB633-1282-45F6-A240-985296EBD057}"/>
                </a:ext>
              </a:extLst>
            </p:cNvPr>
            <p:cNvSpPr txBox="1"/>
            <p:nvPr/>
          </p:nvSpPr>
          <p:spPr>
            <a:xfrm>
              <a:off x="7280746" y="2333987"/>
              <a:ext cx="621324" cy="276999"/>
            </a:xfrm>
            <a:prstGeom prst="rect">
              <a:avLst/>
            </a:prstGeom>
            <a:noFill/>
          </p:spPr>
          <p:txBody>
            <a:bodyPr wrap="square">
              <a:spAutoFit/>
            </a:bodyPr>
            <a:lstStyle/>
            <a:p>
              <a:pPr algn="ctr"/>
              <a:r>
                <a:rPr lang="en-GB" sz="1200" dirty="0"/>
                <a:t>80</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118142" y="3474968"/>
            <a:ext cx="2783928" cy="967053"/>
            <a:chOff x="897119" y="3500318"/>
            <a:chExt cx="2783928" cy="967053"/>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897119" y="3500318"/>
              <a:ext cx="1000775"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3</a:t>
              </a:r>
              <a:r>
                <a:rPr lang="en-GB" sz="1200" baseline="30000" dirty="0"/>
                <a:t>3</a:t>
              </a:r>
              <a:r>
                <a:rPr lang="en-GB" sz="1200" dirty="0"/>
                <a:t> = 27</a:t>
              </a:r>
            </a:p>
            <a:p>
              <a:pPr marL="0" indent="0">
                <a:lnSpc>
                  <a:spcPct val="100000"/>
                </a:lnSpc>
                <a:buFont typeface="Nunito"/>
                <a:buNone/>
              </a:pPr>
              <a:r>
                <a:rPr lang="en-GB" sz="1200" dirty="0"/>
                <a:t>2 + 27 = 29</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29</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71843" cy="1139414"/>
            <a:chOff x="5082006" y="3429792"/>
            <a:chExt cx="2771843" cy="1139414"/>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1</m:t>
                          </m:r>
                        </m:num>
                        <m:den>
                          <m:r>
                            <m:rPr>
                              <m:nor/>
                            </m:rPr>
                            <a:rPr lang="en-GB" sz="1200" b="0" i="0" dirty="0" smtClean="0"/>
                            <m:t>3</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4</m:t>
                          </m:r>
                        </m:num>
                        <m:den>
                          <m:r>
                            <m:rPr>
                              <m:nor/>
                            </m:rPr>
                            <a:rPr lang="en-GB" sz="1200" b="0" i="0" dirty="0" smtClean="0"/>
                            <m:t>12</m:t>
                          </m:r>
                        </m:den>
                      </m:f>
                    </m:oMath>
                  </a14:m>
                  <a:r>
                    <a:rPr lang="en-GB" sz="1200" dirty="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5</m:t>
                          </m:r>
                        </m:num>
                        <m:den>
                          <m:r>
                            <m:rPr>
                              <m:nor/>
                            </m:rPr>
                            <a:rPr lang="en-GB" sz="1200" b="0" i="0" dirty="0" smtClean="0"/>
                            <m:t>12</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4</m:t>
                          </m:r>
                        </m:num>
                        <m:den>
                          <m:r>
                            <m:rPr>
                              <m:nor/>
                            </m:rPr>
                            <a:rPr lang="en-GB" sz="1200" b="0" i="0" dirty="0" smtClean="0"/>
                            <m:t>12</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9</m:t>
                          </m:r>
                        </m:num>
                        <m:den>
                          <m:r>
                            <m:rPr>
                              <m:nor/>
                            </m:rPr>
                            <a:rPr lang="en-GB" sz="1200" dirty="0"/>
                            <m:t>1</m:t>
                          </m:r>
                          <m:r>
                            <m:rPr>
                              <m:nor/>
                            </m:rPr>
                            <a:rPr lang="en-GB" sz="1200" b="0" i="0" dirty="0" smtClean="0"/>
                            <m:t>2</m:t>
                          </m:r>
                        </m:den>
                      </m:f>
                    </m:oMath>
                  </a14:m>
                  <a:r>
                    <a:rPr lang="en-GB" sz="1200"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32525" y="4122481"/>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9</m:t>
                            </m:r>
                          </m:num>
                          <m:den>
                            <m:r>
                              <m:rPr>
                                <m:nor/>
                              </m:rPr>
                              <a:rPr lang="en-GB" sz="1200" dirty="0"/>
                              <m:t>1</m:t>
                            </m:r>
                            <m:r>
                              <m:rPr>
                                <m:nor/>
                              </m:rPr>
                              <a:rPr lang="en-GB" sz="1200" b="0" i="0" dirty="0" smtClean="0"/>
                              <m:t>2</m:t>
                            </m:r>
                          </m:den>
                        </m:f>
                      </m:oMath>
                    </m:oMathPara>
                  </a14:m>
                  <a:endParaRPr lang="en-GB" sz="12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32525" y="4122481"/>
                  <a:ext cx="621324" cy="446725"/>
                </a:xfrm>
                <a:prstGeom prst="rect">
                  <a:avLst/>
                </a:prstGeom>
                <a:blipFill>
                  <a:blip r:embed="rId8"/>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6" name="Picture 5">
            <a:extLst>
              <a:ext uri="{FF2B5EF4-FFF2-40B4-BE49-F238E27FC236}">
                <a16:creationId xmlns:a16="http://schemas.microsoft.com/office/drawing/2014/main" id="{C05FC00D-8044-2D49-BF11-01FB13E52790}"/>
              </a:ext>
            </a:extLst>
          </p:cNvPr>
          <p:cNvPicPr>
            <a:picLocks noChangeAspect="1"/>
          </p:cNvPicPr>
          <p:nvPr/>
        </p:nvPicPr>
        <p:blipFill>
          <a:blip r:embed="rId3"/>
          <a:stretch>
            <a:fillRect/>
          </a:stretch>
        </p:blipFill>
        <p:spPr>
          <a:xfrm>
            <a:off x="217850" y="1271355"/>
            <a:ext cx="4071324" cy="1881753"/>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CEC17FA1-8A3C-EA49-B709-EDF435343678}"/>
              </a:ext>
            </a:extLst>
          </p:cNvPr>
          <p:cNvPicPr>
            <a:picLocks noChangeAspect="1"/>
          </p:cNvPicPr>
          <p:nvPr/>
        </p:nvPicPr>
        <p:blipFill>
          <a:blip r:embed="rId4"/>
          <a:stretch>
            <a:fillRect/>
          </a:stretch>
        </p:blipFill>
        <p:spPr>
          <a:xfrm>
            <a:off x="4391185" y="956690"/>
            <a:ext cx="4629973" cy="370652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13</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14</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2F60F93-8838-6F4D-B784-61F86DBF79F9}"/>
              </a:ext>
            </a:extLst>
          </p:cNvPr>
          <p:cNvPicPr>
            <a:picLocks noChangeAspect="1"/>
          </p:cNvPicPr>
          <p:nvPr/>
        </p:nvPicPr>
        <p:blipFill>
          <a:blip r:embed="rId3"/>
          <a:stretch>
            <a:fillRect/>
          </a:stretch>
        </p:blipFill>
        <p:spPr>
          <a:xfrm>
            <a:off x="239958" y="1176570"/>
            <a:ext cx="4043482" cy="1742077"/>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181B9226-DA9C-C74B-8F9C-11F4C85FA220}"/>
              </a:ext>
            </a:extLst>
          </p:cNvPr>
          <p:cNvPicPr>
            <a:picLocks noChangeAspect="1"/>
          </p:cNvPicPr>
          <p:nvPr/>
        </p:nvPicPr>
        <p:blipFill>
          <a:blip r:embed="rId4"/>
          <a:stretch>
            <a:fillRect/>
          </a:stretch>
        </p:blipFill>
        <p:spPr>
          <a:xfrm>
            <a:off x="4622558" y="1170620"/>
            <a:ext cx="4043483" cy="1900089"/>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1855181" y="1605496"/>
            <a:ext cx="368816" cy="38143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dirty="0"/>
              <a:t>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4550495" y="2208372"/>
            <a:ext cx="1209580"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3,500 to 4,499</a:t>
            </a:r>
          </a:p>
        </p:txBody>
      </p:sp>
      <p:sp>
        <p:nvSpPr>
          <p:cNvPr id="10" name="Text Placeholder 2">
            <a:extLst>
              <a:ext uri="{FF2B5EF4-FFF2-40B4-BE49-F238E27FC236}">
                <a16:creationId xmlns:a16="http://schemas.microsoft.com/office/drawing/2014/main" id="{D26DE7DF-06F2-744C-9121-C049D6B709CF}"/>
              </a:ext>
            </a:extLst>
          </p:cNvPr>
          <p:cNvSpPr txBox="1">
            <a:spLocks/>
          </p:cNvSpPr>
          <p:nvPr/>
        </p:nvSpPr>
        <p:spPr>
          <a:xfrm>
            <a:off x="4374163" y="2640753"/>
            <a:ext cx="1507244"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815,000 to 824,999</a:t>
            </a:r>
          </a:p>
        </p:txBody>
      </p:sp>
      <p:sp>
        <p:nvSpPr>
          <p:cNvPr id="12" name="Text Placeholder 2">
            <a:extLst>
              <a:ext uri="{FF2B5EF4-FFF2-40B4-BE49-F238E27FC236}">
                <a16:creationId xmlns:a16="http://schemas.microsoft.com/office/drawing/2014/main" id="{6D88FBC8-D0DE-664F-87F2-C6B4D1EB2B78}"/>
              </a:ext>
            </a:extLst>
          </p:cNvPr>
          <p:cNvSpPr txBox="1">
            <a:spLocks/>
          </p:cNvSpPr>
          <p:nvPr/>
        </p:nvSpPr>
        <p:spPr>
          <a:xfrm>
            <a:off x="2426832" y="1605496"/>
            <a:ext cx="368816" cy="38143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dirty="0"/>
              <a:t>4</a:t>
            </a:r>
            <a:endParaRPr lang="en-GB" sz="1200" u="sng" dirty="0"/>
          </a:p>
        </p:txBody>
      </p:sp>
      <p:sp>
        <p:nvSpPr>
          <p:cNvPr id="13" name="Text Placeholder 2">
            <a:extLst>
              <a:ext uri="{FF2B5EF4-FFF2-40B4-BE49-F238E27FC236}">
                <a16:creationId xmlns:a16="http://schemas.microsoft.com/office/drawing/2014/main" id="{993DD15E-6702-6E45-8317-2D7628AF5BD8}"/>
              </a:ext>
            </a:extLst>
          </p:cNvPr>
          <p:cNvSpPr txBox="1">
            <a:spLocks/>
          </p:cNvSpPr>
          <p:nvPr/>
        </p:nvSpPr>
        <p:spPr>
          <a:xfrm>
            <a:off x="2141798" y="2482893"/>
            <a:ext cx="368816" cy="38143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Font typeface="Nunito"/>
              <a:buNone/>
            </a:pPr>
            <a:r>
              <a:rPr lang="en-GB" sz="1200" dirty="0"/>
              <a:t>6</a:t>
            </a:r>
            <a:endParaRPr lang="en-GB" sz="1200" u="sng" dirty="0"/>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2"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7" name="Picture 6">
            <a:extLst>
              <a:ext uri="{FF2B5EF4-FFF2-40B4-BE49-F238E27FC236}">
                <a16:creationId xmlns:a16="http://schemas.microsoft.com/office/drawing/2014/main" id="{A4018F1B-902E-1D41-A7F1-2F31E2F8A285}"/>
              </a:ext>
            </a:extLst>
          </p:cNvPr>
          <p:cNvPicPr>
            <a:picLocks noChangeAspect="1"/>
          </p:cNvPicPr>
          <p:nvPr/>
        </p:nvPicPr>
        <p:blipFill>
          <a:blip r:embed="rId3"/>
          <a:stretch>
            <a:fillRect/>
          </a:stretch>
        </p:blipFill>
        <p:spPr>
          <a:xfrm>
            <a:off x="311700" y="1132903"/>
            <a:ext cx="3404442" cy="3370397"/>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707ECAE0-9102-4D46-874C-B66229B6CA39}"/>
              </a:ext>
            </a:extLst>
          </p:cNvPr>
          <p:cNvPicPr>
            <a:picLocks noChangeAspect="1"/>
          </p:cNvPicPr>
          <p:nvPr/>
        </p:nvPicPr>
        <p:blipFill>
          <a:blip r:embed="rId4"/>
          <a:stretch>
            <a:fillRect/>
          </a:stretch>
        </p:blipFill>
        <p:spPr>
          <a:xfrm>
            <a:off x="4235116" y="1132903"/>
            <a:ext cx="4727915" cy="295901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7" name="Picture 6">
            <a:extLst>
              <a:ext uri="{FF2B5EF4-FFF2-40B4-BE49-F238E27FC236}">
                <a16:creationId xmlns:a16="http://schemas.microsoft.com/office/drawing/2014/main" id="{33D2459C-5CFE-674B-B992-FE3322D8FE28}"/>
              </a:ext>
            </a:extLst>
          </p:cNvPr>
          <p:cNvPicPr>
            <a:picLocks noChangeAspect="1"/>
          </p:cNvPicPr>
          <p:nvPr/>
        </p:nvPicPr>
        <p:blipFill>
          <a:blip r:embed="rId3"/>
          <a:stretch>
            <a:fillRect/>
          </a:stretch>
        </p:blipFill>
        <p:spPr>
          <a:xfrm>
            <a:off x="217850" y="1206945"/>
            <a:ext cx="3914932" cy="2134396"/>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6EF301EF-5A76-AB43-8F06-FE88E88FC4D9}"/>
              </a:ext>
            </a:extLst>
          </p:cNvPr>
          <p:cNvPicPr>
            <a:picLocks noChangeAspect="1"/>
          </p:cNvPicPr>
          <p:nvPr/>
        </p:nvPicPr>
        <p:blipFill>
          <a:blip r:embed="rId4"/>
          <a:stretch>
            <a:fillRect/>
          </a:stretch>
        </p:blipFill>
        <p:spPr>
          <a:xfrm>
            <a:off x="4357121" y="1174079"/>
            <a:ext cx="4731877" cy="222561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5" name="Picture 4">
            <a:extLst>
              <a:ext uri="{FF2B5EF4-FFF2-40B4-BE49-F238E27FC236}">
                <a16:creationId xmlns:a16="http://schemas.microsoft.com/office/drawing/2014/main" id="{612A1FC0-97C3-7A42-B05B-900345436203}"/>
              </a:ext>
            </a:extLst>
          </p:cNvPr>
          <p:cNvPicPr>
            <a:picLocks noChangeAspect="1"/>
          </p:cNvPicPr>
          <p:nvPr/>
        </p:nvPicPr>
        <p:blipFill>
          <a:blip r:embed="rId3"/>
          <a:stretch>
            <a:fillRect/>
          </a:stretch>
        </p:blipFill>
        <p:spPr>
          <a:xfrm>
            <a:off x="217849" y="1174077"/>
            <a:ext cx="3515377" cy="3239169"/>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7571ED9B-B5BC-D549-A9BA-8519329D029F}"/>
              </a:ext>
            </a:extLst>
          </p:cNvPr>
          <p:cNvPicPr>
            <a:picLocks noChangeAspect="1"/>
          </p:cNvPicPr>
          <p:nvPr/>
        </p:nvPicPr>
        <p:blipFill>
          <a:blip r:embed="rId4"/>
          <a:stretch>
            <a:fillRect/>
          </a:stretch>
        </p:blipFill>
        <p:spPr>
          <a:xfrm>
            <a:off x="4290182" y="1174077"/>
            <a:ext cx="4542118" cy="347853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For some families, if you want them to revise, 10 to 20 minute activities over a few days works best. For others, a longer study session one day a week might be better. </a:t>
            </a:r>
          </a:p>
          <a:p>
            <a:r>
              <a:rPr lang="en-GB" dirty="0"/>
              <a:t>The </a:t>
            </a:r>
            <a:r>
              <a:rPr lang="en-GB" dirty="0" err="1"/>
              <a:t>homelearning</a:t>
            </a:r>
            <a:r>
              <a:rPr lang="en-GB" dirty="0"/>
              <a:t>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r>
              <a:rPr lang="en-GB" dirty="0"/>
              <a:t>If you’re looking to support your child further with maths at home, there are lots of good websites with free Year 6 revision resources. Start with </a:t>
            </a:r>
            <a:r>
              <a:rPr lang="en-GB" dirty="0">
                <a:hlinkClick r:id="rId3"/>
              </a:rPr>
              <a:t>thirdspacelearning.com/blog/category/for-parents/</a:t>
            </a:r>
            <a:r>
              <a:rPr lang="en-GB" dirty="0"/>
              <a:t> or register free for the Third Space Learning Maths Hub (</a:t>
            </a:r>
            <a:r>
              <a:rPr lang="en-GB" dirty="0">
                <a:hlinkClick r:id="rId4"/>
              </a:rPr>
              <a:t>mathshub.thirdspacelearning.com</a:t>
            </a:r>
            <a:r>
              <a:rPr lang="en-GB" dirty="0"/>
              <a:t>)</a:t>
            </a:r>
          </a:p>
          <a:p>
            <a:r>
              <a:rPr lang="en-GB" dirty="0">
                <a:hlinkClick r:id="rId5"/>
              </a:rPr>
              <a:t>lbq_sats_springboard_stb.pdf</a:t>
            </a:r>
            <a:endParaRPr lang="en-GB" dirty="0"/>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3549070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to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1643563159"/>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1322</TotalTime>
  <Words>2841</Words>
  <Application>Microsoft Office PowerPoint</Application>
  <PresentationFormat>On-screen Show (16:9)</PresentationFormat>
  <Paragraphs>279</Paragraphs>
  <Slides>28</Slides>
  <Notes>23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Nunito</vt:lpstr>
      <vt:lpstr>Cambria Math</vt:lpstr>
      <vt:lpstr>Arial</vt:lpstr>
      <vt:lpstr>Nunito Sans SemiBold</vt:lpstr>
      <vt:lpstr>TSL</vt:lpstr>
      <vt:lpstr>  Year 6 SATs 2026 Presentation for Parents</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Sian Evans</dc:creator>
  <cp:lastModifiedBy>Tessa Ward</cp:lastModifiedBy>
  <cp:revision>26</cp:revision>
  <dcterms:modified xsi:type="dcterms:W3CDTF">2026-03-25T21:50:59Z</dcterms:modified>
</cp:coreProperties>
</file>