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4" r:id="rId7"/>
    <p:sldId id="262" r:id="rId8"/>
    <p:sldId id="26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23" d="100"/>
          <a:sy n="123" d="100"/>
        </p:scale>
        <p:origin x="114"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CFE9EEE-D79E-466D-909C-80A24767C1D7}" type="datetimeFigureOut">
              <a:rPr lang="en-GB" smtClean="0"/>
              <a:t>22/06/2023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25EAA2-695A-4EAA-8C36-B3C3B4BA2B15}"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5451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CFE9EEE-D79E-466D-909C-80A24767C1D7}" type="datetimeFigureOut">
              <a:rPr lang="en-GB" smtClean="0"/>
              <a:t>22/06/2023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25EAA2-695A-4EAA-8C36-B3C3B4BA2B15}" type="slidenum">
              <a:rPr lang="en-GB" smtClean="0"/>
              <a:t>‹#›</a:t>
            </a:fld>
            <a:endParaRPr lang="en-GB"/>
          </a:p>
        </p:txBody>
      </p:sp>
    </p:spTree>
    <p:extLst>
      <p:ext uri="{BB962C8B-B14F-4D97-AF65-F5344CB8AC3E}">
        <p14:creationId xmlns:p14="http://schemas.microsoft.com/office/powerpoint/2010/main" val="1549423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CFE9EEE-D79E-466D-909C-80A24767C1D7}" type="datetimeFigureOut">
              <a:rPr lang="en-GB" smtClean="0"/>
              <a:t>22/06/2023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25EAA2-695A-4EAA-8C36-B3C3B4BA2B15}" type="slidenum">
              <a:rPr lang="en-GB" smtClean="0"/>
              <a:t>‹#›</a:t>
            </a:fld>
            <a:endParaRPr lang="en-GB"/>
          </a:p>
        </p:txBody>
      </p:sp>
    </p:spTree>
    <p:extLst>
      <p:ext uri="{BB962C8B-B14F-4D97-AF65-F5344CB8AC3E}">
        <p14:creationId xmlns:p14="http://schemas.microsoft.com/office/powerpoint/2010/main" val="2288139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CFE9EEE-D79E-466D-909C-80A24767C1D7}" type="datetimeFigureOut">
              <a:rPr lang="en-GB" smtClean="0"/>
              <a:t>22/06/2023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25EAA2-695A-4EAA-8C36-B3C3B4BA2B15}" type="slidenum">
              <a:rPr lang="en-GB" smtClean="0"/>
              <a:t>‹#›</a:t>
            </a:fld>
            <a:endParaRPr lang="en-GB"/>
          </a:p>
        </p:txBody>
      </p:sp>
    </p:spTree>
    <p:extLst>
      <p:ext uri="{BB962C8B-B14F-4D97-AF65-F5344CB8AC3E}">
        <p14:creationId xmlns:p14="http://schemas.microsoft.com/office/powerpoint/2010/main" val="2830118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CFE9EEE-D79E-466D-909C-80A24767C1D7}" type="datetimeFigureOut">
              <a:rPr lang="en-GB" smtClean="0"/>
              <a:t>22/06/2023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25EAA2-695A-4EAA-8C36-B3C3B4BA2B15}"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6417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CFE9EEE-D79E-466D-909C-80A24767C1D7}" type="datetimeFigureOut">
              <a:rPr lang="en-GB" smtClean="0"/>
              <a:t>22/06/2023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25EAA2-695A-4EAA-8C36-B3C3B4BA2B15}" type="slidenum">
              <a:rPr lang="en-GB" smtClean="0"/>
              <a:t>‹#›</a:t>
            </a:fld>
            <a:endParaRPr lang="en-GB"/>
          </a:p>
        </p:txBody>
      </p:sp>
    </p:spTree>
    <p:extLst>
      <p:ext uri="{BB962C8B-B14F-4D97-AF65-F5344CB8AC3E}">
        <p14:creationId xmlns:p14="http://schemas.microsoft.com/office/powerpoint/2010/main" val="4201655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CFE9EEE-D79E-466D-909C-80A24767C1D7}" type="datetimeFigureOut">
              <a:rPr lang="en-GB" smtClean="0"/>
              <a:t>22/06/2023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625EAA2-695A-4EAA-8C36-B3C3B4BA2B15}" type="slidenum">
              <a:rPr lang="en-GB" smtClean="0"/>
              <a:t>‹#›</a:t>
            </a:fld>
            <a:endParaRPr lang="en-GB"/>
          </a:p>
        </p:txBody>
      </p:sp>
    </p:spTree>
    <p:extLst>
      <p:ext uri="{BB962C8B-B14F-4D97-AF65-F5344CB8AC3E}">
        <p14:creationId xmlns:p14="http://schemas.microsoft.com/office/powerpoint/2010/main" val="1502187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CFE9EEE-D79E-466D-909C-80A24767C1D7}" type="datetimeFigureOut">
              <a:rPr lang="en-GB" smtClean="0"/>
              <a:t>22/06/2023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625EAA2-695A-4EAA-8C36-B3C3B4BA2B15}" type="slidenum">
              <a:rPr lang="en-GB" smtClean="0"/>
              <a:t>‹#›</a:t>
            </a:fld>
            <a:endParaRPr lang="en-GB"/>
          </a:p>
        </p:txBody>
      </p:sp>
    </p:spTree>
    <p:extLst>
      <p:ext uri="{BB962C8B-B14F-4D97-AF65-F5344CB8AC3E}">
        <p14:creationId xmlns:p14="http://schemas.microsoft.com/office/powerpoint/2010/main" val="3331822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CFE9EEE-D79E-466D-909C-80A24767C1D7}" type="datetimeFigureOut">
              <a:rPr lang="en-GB" smtClean="0"/>
              <a:t>22/06/2023</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C625EAA2-695A-4EAA-8C36-B3C3B4BA2B15}" type="slidenum">
              <a:rPr lang="en-GB" smtClean="0"/>
              <a:t>‹#›</a:t>
            </a:fld>
            <a:endParaRPr lang="en-GB"/>
          </a:p>
        </p:txBody>
      </p:sp>
    </p:spTree>
    <p:extLst>
      <p:ext uri="{BB962C8B-B14F-4D97-AF65-F5344CB8AC3E}">
        <p14:creationId xmlns:p14="http://schemas.microsoft.com/office/powerpoint/2010/main" val="641460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CFE9EEE-D79E-466D-909C-80A24767C1D7}" type="datetimeFigureOut">
              <a:rPr lang="en-GB" smtClean="0"/>
              <a:t>22/06/2023</a:t>
            </a:fld>
            <a:endParaRPr lang="en-GB"/>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625EAA2-695A-4EAA-8C36-B3C3B4BA2B15}" type="slidenum">
              <a:rPr lang="en-GB" smtClean="0"/>
              <a:t>‹#›</a:t>
            </a:fld>
            <a:endParaRPr lang="en-GB"/>
          </a:p>
        </p:txBody>
      </p:sp>
    </p:spTree>
    <p:extLst>
      <p:ext uri="{BB962C8B-B14F-4D97-AF65-F5344CB8AC3E}">
        <p14:creationId xmlns:p14="http://schemas.microsoft.com/office/powerpoint/2010/main" val="3817525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CFE9EEE-D79E-466D-909C-80A24767C1D7}" type="datetimeFigureOut">
              <a:rPr lang="en-GB" smtClean="0"/>
              <a:t>22/06/2023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25EAA2-695A-4EAA-8C36-B3C3B4BA2B15}" type="slidenum">
              <a:rPr lang="en-GB" smtClean="0"/>
              <a:t>‹#›</a:t>
            </a:fld>
            <a:endParaRPr lang="en-GB"/>
          </a:p>
        </p:txBody>
      </p:sp>
    </p:spTree>
    <p:extLst>
      <p:ext uri="{BB962C8B-B14F-4D97-AF65-F5344CB8AC3E}">
        <p14:creationId xmlns:p14="http://schemas.microsoft.com/office/powerpoint/2010/main" val="354146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CFE9EEE-D79E-466D-909C-80A24767C1D7}" type="datetimeFigureOut">
              <a:rPr lang="en-GB" smtClean="0"/>
              <a:t>22/06/2023</a:t>
            </a:fld>
            <a:endParaRPr lang="en-GB"/>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625EAA2-695A-4EAA-8C36-B3C3B4BA2B15}" type="slidenum">
              <a:rPr lang="en-GB" smtClean="0"/>
              <a:t>‹#›</a:t>
            </a:fld>
            <a:endParaRPr lang="en-GB"/>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964991"/>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Parent Forum </a:t>
            </a:r>
            <a:endParaRPr lang="en-GB" dirty="0"/>
          </a:p>
        </p:txBody>
      </p:sp>
      <p:sp>
        <p:nvSpPr>
          <p:cNvPr id="3" name="Subtitle 2"/>
          <p:cNvSpPr>
            <a:spLocks noGrp="1"/>
          </p:cNvSpPr>
          <p:nvPr>
            <p:ph type="subTitle" idx="1"/>
          </p:nvPr>
        </p:nvSpPr>
        <p:spPr/>
        <p:txBody>
          <a:bodyPr/>
          <a:lstStyle/>
          <a:p>
            <a:r>
              <a:rPr lang="en-US" dirty="0" smtClean="0"/>
              <a:t>Thursday 22</a:t>
            </a:r>
            <a:r>
              <a:rPr lang="en-US" baseline="30000" dirty="0" smtClean="0"/>
              <a:t>nd</a:t>
            </a:r>
            <a:r>
              <a:rPr lang="en-US" dirty="0" smtClean="0"/>
              <a:t> June, 2023</a:t>
            </a:r>
            <a:endParaRPr lang="en-GB" dirty="0"/>
          </a:p>
        </p:txBody>
      </p:sp>
    </p:spTree>
    <p:extLst>
      <p:ext uri="{BB962C8B-B14F-4D97-AF65-F5344CB8AC3E}">
        <p14:creationId xmlns:p14="http://schemas.microsoft.com/office/powerpoint/2010/main" val="24118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Welcome and Introduction</a:t>
            </a:r>
            <a:endParaRPr lang="en-GB" dirty="0"/>
          </a:p>
        </p:txBody>
      </p:sp>
      <p:sp>
        <p:nvSpPr>
          <p:cNvPr id="3" name="Content Placeholder 2"/>
          <p:cNvSpPr>
            <a:spLocks noGrp="1"/>
          </p:cNvSpPr>
          <p:nvPr>
            <p:ph idx="1"/>
          </p:nvPr>
        </p:nvSpPr>
        <p:spPr>
          <a:xfrm>
            <a:off x="838200" y="1825624"/>
            <a:ext cx="10515600" cy="4692741"/>
          </a:xfrm>
        </p:spPr>
        <p:txBody>
          <a:bodyPr>
            <a:normAutofit/>
          </a:bodyPr>
          <a:lstStyle/>
          <a:p>
            <a:r>
              <a:rPr lang="en-US" dirty="0" smtClean="0"/>
              <a:t>Format and purpose of the Parent Forum</a:t>
            </a:r>
          </a:p>
          <a:p>
            <a:r>
              <a:rPr lang="en-US" dirty="0"/>
              <a:t> </a:t>
            </a:r>
            <a:r>
              <a:rPr lang="en-US" dirty="0" smtClean="0"/>
              <a:t>- an opportunity to find out about some changes to the school provision – such as curriculum, </a:t>
            </a:r>
            <a:r>
              <a:rPr lang="en-US" dirty="0" err="1" smtClean="0"/>
              <a:t>organisation</a:t>
            </a:r>
            <a:r>
              <a:rPr lang="en-US" dirty="0" smtClean="0"/>
              <a:t>, projects.</a:t>
            </a:r>
          </a:p>
          <a:p>
            <a:r>
              <a:rPr lang="en-US" dirty="0"/>
              <a:t> </a:t>
            </a:r>
            <a:r>
              <a:rPr lang="en-US" dirty="0" smtClean="0"/>
              <a:t>- an opportunity to ask questions – and get answers</a:t>
            </a:r>
          </a:p>
          <a:p>
            <a:r>
              <a:rPr lang="en-US" dirty="0"/>
              <a:t> </a:t>
            </a:r>
            <a:r>
              <a:rPr lang="en-US" dirty="0" smtClean="0"/>
              <a:t>- an opportunity for parents to hear about either our current, or future school priorities. </a:t>
            </a:r>
          </a:p>
          <a:p>
            <a:r>
              <a:rPr lang="en-US" dirty="0"/>
              <a:t> </a:t>
            </a:r>
            <a:r>
              <a:rPr lang="en-US" dirty="0" smtClean="0"/>
              <a:t>- an opportunity for parents to contribute their ideas, and for the school to listen to parent voice</a:t>
            </a:r>
          </a:p>
          <a:p>
            <a:r>
              <a:rPr lang="en-US" dirty="0"/>
              <a:t> </a:t>
            </a:r>
            <a:r>
              <a:rPr lang="en-US" dirty="0" smtClean="0"/>
              <a:t>- future forums might include changes to our curriculum provision, SEN, Supporting your child at home, for example.</a:t>
            </a:r>
          </a:p>
          <a:p>
            <a:endParaRPr lang="en-GB" dirty="0"/>
          </a:p>
        </p:txBody>
      </p:sp>
    </p:spTree>
    <p:extLst>
      <p:ext uri="{BB962C8B-B14F-4D97-AF65-F5344CB8AC3E}">
        <p14:creationId xmlns:p14="http://schemas.microsoft.com/office/powerpoint/2010/main" val="3079947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arn(inVertical)">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Parent Forum Format</a:t>
            </a:r>
            <a:endParaRPr lang="en-GB" dirty="0"/>
          </a:p>
        </p:txBody>
      </p:sp>
      <p:sp>
        <p:nvSpPr>
          <p:cNvPr id="3" name="Content Placeholder 2"/>
          <p:cNvSpPr>
            <a:spLocks noGrp="1"/>
          </p:cNvSpPr>
          <p:nvPr>
            <p:ph idx="1"/>
          </p:nvPr>
        </p:nvSpPr>
        <p:spPr/>
        <p:txBody>
          <a:bodyPr/>
          <a:lstStyle/>
          <a:p>
            <a:r>
              <a:rPr lang="en-US" dirty="0" smtClean="0"/>
              <a:t>Each forum will have a theme – today is about the changes to how we will be teaching phonics next year. </a:t>
            </a:r>
          </a:p>
          <a:p>
            <a:r>
              <a:rPr lang="en-US" dirty="0" smtClean="0"/>
              <a:t>Parents who attend will have an opportunity to ask any questions about the theme.</a:t>
            </a:r>
          </a:p>
          <a:p>
            <a:r>
              <a:rPr lang="en-US" dirty="0" smtClean="0"/>
              <a:t>Each forum will also be an opportunity to ask questions about any aspect of school – these have to be submitted in advance.</a:t>
            </a:r>
            <a:endParaRPr lang="en-GB" dirty="0"/>
          </a:p>
        </p:txBody>
      </p:sp>
    </p:spTree>
    <p:extLst>
      <p:ext uri="{BB962C8B-B14F-4D97-AF65-F5344CB8AC3E}">
        <p14:creationId xmlns:p14="http://schemas.microsoft.com/office/powerpoint/2010/main" val="170073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Parent Forum Theme – Phonics</a:t>
            </a:r>
            <a:endParaRPr lang="en-GB" dirty="0"/>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8713842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Questions</a:t>
            </a:r>
            <a:endParaRPr lang="en-GB" dirty="0"/>
          </a:p>
        </p:txBody>
      </p:sp>
      <p:sp>
        <p:nvSpPr>
          <p:cNvPr id="3" name="Content Placeholder 2"/>
          <p:cNvSpPr>
            <a:spLocks noGrp="1"/>
          </p:cNvSpPr>
          <p:nvPr>
            <p:ph idx="1"/>
          </p:nvPr>
        </p:nvSpPr>
        <p:spPr/>
        <p:txBody>
          <a:bodyPr>
            <a:normAutofit/>
          </a:bodyPr>
          <a:lstStyle/>
          <a:p>
            <a:r>
              <a:rPr lang="en-US" dirty="0"/>
              <a:t>How to study with my child at home ?</a:t>
            </a:r>
            <a:r>
              <a:rPr lang="en-US" dirty="0" smtClean="0"/>
              <a:t> </a:t>
            </a:r>
            <a:endParaRPr lang="en-US" dirty="0" smtClean="0"/>
          </a:p>
          <a:p>
            <a:r>
              <a:rPr lang="en-US" dirty="0" smtClean="0"/>
              <a:t>This will depend on the age of your child. In EYFS and Key Stage 1, the emphasis will be on readin</a:t>
            </a:r>
            <a:r>
              <a:rPr lang="en-US" dirty="0" smtClean="0"/>
              <a:t>g with and to your child. Continue to share an enjoyment of texts – both fiction and non-fiction.</a:t>
            </a:r>
          </a:p>
          <a:p>
            <a:r>
              <a:rPr lang="en-US" dirty="0" smtClean="0"/>
              <a:t>From September we will introduce a termly class newsletter – which will outline what the children will be learning in each subject that term. This will give parents a better understanding of what their child is learning about, and enable them to support their child better – including any additional work at home.</a:t>
            </a:r>
          </a:p>
          <a:p>
            <a:r>
              <a:rPr lang="en-US" dirty="0" smtClean="0"/>
              <a:t>Research tells us that homework does not necessarily have an impact on attainment – however taking a genuine interest in your child’s learning will make a difference to their attitudes and engagement. </a:t>
            </a:r>
          </a:p>
          <a:p>
            <a:endParaRPr lang="en-US" dirty="0" smtClean="0"/>
          </a:p>
          <a:p>
            <a:endParaRPr lang="en-US" dirty="0"/>
          </a:p>
          <a:p>
            <a:endParaRPr lang="en-US" dirty="0"/>
          </a:p>
        </p:txBody>
      </p:sp>
    </p:spTree>
    <p:extLst>
      <p:ext uri="{BB962C8B-B14F-4D97-AF65-F5344CB8AC3E}">
        <p14:creationId xmlns:p14="http://schemas.microsoft.com/office/powerpoint/2010/main" val="1869148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a:t>We would like to know what is being taught in class so that we can provide support where necessary. Especially </a:t>
            </a:r>
            <a:r>
              <a:rPr lang="en-US" sz="3100" dirty="0" err="1"/>
              <a:t>maths</a:t>
            </a:r>
            <a:r>
              <a:rPr lang="en-US" sz="3100" dirty="0"/>
              <a:t>. </a:t>
            </a:r>
            <a:r>
              <a:rPr lang="en-US" dirty="0"/>
              <a:t/>
            </a:r>
            <a:br>
              <a:rPr lang="en-US" dirty="0"/>
            </a:br>
            <a:endParaRPr lang="en-GB" dirty="0"/>
          </a:p>
        </p:txBody>
      </p:sp>
      <p:sp>
        <p:nvSpPr>
          <p:cNvPr id="3" name="Content Placeholder 2"/>
          <p:cNvSpPr>
            <a:spLocks noGrp="1"/>
          </p:cNvSpPr>
          <p:nvPr>
            <p:ph idx="1"/>
          </p:nvPr>
        </p:nvSpPr>
        <p:spPr/>
        <p:txBody>
          <a:bodyPr/>
          <a:lstStyle/>
          <a:p>
            <a:r>
              <a:rPr lang="en-GB" dirty="0" smtClean="0"/>
              <a:t>In addition to the previous answer, the curriculum page on our website breakdowns the learning by year group. For example, there is a curriculum map for each year group stating which term maths topics are taught.</a:t>
            </a:r>
          </a:p>
          <a:p>
            <a:r>
              <a:rPr lang="en-GB" dirty="0" smtClean="0"/>
              <a:t>Learning the times tables is vitally important to children’s understanding and manipulation of number. We can provide a time-line for parents to indicate which years the different tables are taught. Supporting your child to become secure in this area would be of great benefit.</a:t>
            </a:r>
            <a:endParaRPr lang="en-GB" dirty="0"/>
          </a:p>
          <a:p>
            <a:r>
              <a:rPr lang="en-GB" dirty="0" smtClean="0"/>
              <a:t>Some maths methods are different to how we were taught as adults – so we have to be mindful of these different approaches, so that children do not become confused. </a:t>
            </a:r>
          </a:p>
          <a:p>
            <a:endParaRPr lang="en-GB" dirty="0"/>
          </a:p>
        </p:txBody>
      </p:sp>
    </p:spTree>
    <p:extLst>
      <p:ext uri="{BB962C8B-B14F-4D97-AF65-F5344CB8AC3E}">
        <p14:creationId xmlns:p14="http://schemas.microsoft.com/office/powerpoint/2010/main" val="2495312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200" dirty="0"/>
              <a:t>Will the children continue to wear PE kit to school for PE/swimming/after school sporting clubs? If so, what are acceptable alternatives to wear? Wearing PE kit to school can vary between 1-4 times a week, it’s not always possible to re-wear or wash/dry for next day. </a:t>
            </a:r>
            <a:r>
              <a:rPr lang="en-US" dirty="0"/>
              <a:t/>
            </a:r>
            <a:br>
              <a:rPr lang="en-US" dirty="0"/>
            </a:br>
            <a:endParaRPr lang="en-GB" dirty="0"/>
          </a:p>
        </p:txBody>
      </p:sp>
      <p:sp>
        <p:nvSpPr>
          <p:cNvPr id="3" name="Content Placeholder 2"/>
          <p:cNvSpPr>
            <a:spLocks noGrp="1"/>
          </p:cNvSpPr>
          <p:nvPr>
            <p:ph idx="1"/>
          </p:nvPr>
        </p:nvSpPr>
        <p:spPr/>
        <p:txBody>
          <a:bodyPr/>
          <a:lstStyle/>
          <a:p>
            <a:r>
              <a:rPr lang="en-GB" dirty="0" smtClean="0"/>
              <a:t>Children will be expected to arrive in PE kit on their PE day – this saves a lot of time during the day and enables the children to enjoy more time in active PE lessons.</a:t>
            </a:r>
          </a:p>
          <a:p>
            <a:r>
              <a:rPr lang="en-GB" dirty="0" smtClean="0"/>
              <a:t>On swimming days it isn’t necessary to wear PE kit as the children will change from their uniform into their swimming kits.</a:t>
            </a:r>
          </a:p>
          <a:p>
            <a:r>
              <a:rPr lang="en-GB" dirty="0" smtClean="0"/>
              <a:t>Our clubs are often age-based, therefore less likely to involve children more than once per week. </a:t>
            </a:r>
          </a:p>
          <a:p>
            <a:r>
              <a:rPr lang="en-GB" dirty="0" smtClean="0"/>
              <a:t>This should limit the need to have PE kit to twice per week. We will monitor this though and see if there is a better alternative in the future.</a:t>
            </a:r>
          </a:p>
          <a:p>
            <a:endParaRPr lang="en-GB" dirty="0"/>
          </a:p>
        </p:txBody>
      </p:sp>
    </p:spTree>
    <p:extLst>
      <p:ext uri="{BB962C8B-B14F-4D97-AF65-F5344CB8AC3E}">
        <p14:creationId xmlns:p14="http://schemas.microsoft.com/office/powerpoint/2010/main" val="787216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Is </a:t>
            </a:r>
            <a:r>
              <a:rPr lang="en-US" sz="3200" dirty="0" err="1"/>
              <a:t>Senco</a:t>
            </a:r>
            <a:r>
              <a:rPr lang="en-US" sz="3200" dirty="0"/>
              <a:t> help still in </a:t>
            </a:r>
            <a:r>
              <a:rPr lang="en-US" sz="3200" dirty="0" smtClean="0"/>
              <a:t>place? </a:t>
            </a:r>
            <a:r>
              <a:rPr lang="en-US" sz="3200" dirty="0"/>
              <a:t>I have not heard about it much recently, my son was set up for help, but its been quiet since </a:t>
            </a:r>
            <a:r>
              <a:rPr lang="en-US" sz="3200" dirty="0" smtClean="0"/>
              <a:t>then. </a:t>
            </a:r>
            <a:endParaRPr lang="en-GB" sz="3200" dirty="0"/>
          </a:p>
        </p:txBody>
      </p:sp>
      <p:sp>
        <p:nvSpPr>
          <p:cNvPr id="3" name="Content Placeholder 2"/>
          <p:cNvSpPr>
            <a:spLocks noGrp="1"/>
          </p:cNvSpPr>
          <p:nvPr>
            <p:ph idx="1"/>
          </p:nvPr>
        </p:nvSpPr>
        <p:spPr/>
        <p:txBody>
          <a:bodyPr>
            <a:normAutofit fontScale="92500" lnSpcReduction="20000"/>
          </a:bodyPr>
          <a:lstStyle/>
          <a:p>
            <a:r>
              <a:rPr lang="en-GB" dirty="0"/>
              <a:t>Your child’s teacher is the first person to approach for an update on how your child is doing.</a:t>
            </a:r>
          </a:p>
          <a:p>
            <a:r>
              <a:rPr lang="en-GB" dirty="0" smtClean="0"/>
              <a:t>Mrs Wilkins is the Deputy </a:t>
            </a:r>
            <a:r>
              <a:rPr lang="en-GB" dirty="0" err="1" smtClean="0"/>
              <a:t>Headteacher</a:t>
            </a:r>
            <a:r>
              <a:rPr lang="en-GB" dirty="0" smtClean="0"/>
              <a:t> and SENCO. She is available to meet parents throughout the week – either in person or over the phone. </a:t>
            </a:r>
            <a:endParaRPr lang="en-GB" dirty="0"/>
          </a:p>
          <a:p>
            <a:r>
              <a:rPr lang="en-GB" dirty="0" smtClean="0"/>
              <a:t>Once a child has been placed on the SEN Code of Practice, and Individual Education Plan will be drawn up by the teacher and shared with the parent. This will identify what small targets will be worked on to overcome any learning difficulty. </a:t>
            </a:r>
          </a:p>
          <a:p>
            <a:r>
              <a:rPr lang="en-GB" dirty="0" smtClean="0"/>
              <a:t>Progress towards these targets are shared with parents at Parent Consultation Evenings – next one is week commencing 3</a:t>
            </a:r>
            <a:r>
              <a:rPr lang="en-GB" baseline="30000" dirty="0" smtClean="0"/>
              <a:t>rd</a:t>
            </a:r>
            <a:r>
              <a:rPr lang="en-GB" dirty="0" smtClean="0"/>
              <a:t> July.</a:t>
            </a:r>
          </a:p>
          <a:p>
            <a:r>
              <a:rPr lang="en-GB" dirty="0" smtClean="0"/>
              <a:t>Parents can ask to discuss their child’s progress with the teacher at any point in th</a:t>
            </a:r>
            <a:r>
              <a:rPr lang="en-GB" dirty="0" smtClean="0"/>
              <a:t>e year. </a:t>
            </a:r>
            <a:endParaRPr lang="en-GB" dirty="0"/>
          </a:p>
          <a:p>
            <a:r>
              <a:rPr lang="en-GB" dirty="0" smtClean="0"/>
              <a:t>Mrs Wilkins </a:t>
            </a:r>
            <a:r>
              <a:rPr lang="en-GB" dirty="0" smtClean="0"/>
              <a:t>will support staff in implementing any specific interventions and strategies, and monitor the progress of these children. </a:t>
            </a:r>
          </a:p>
          <a:p>
            <a:r>
              <a:rPr lang="en-GB" dirty="0" smtClean="0"/>
              <a:t>We will include a Parent Forum on SEN next  year – to outline th</a:t>
            </a:r>
            <a:r>
              <a:rPr lang="en-GB" dirty="0" smtClean="0"/>
              <a:t>e processes and systems in our school to support children with any additional learning needs.</a:t>
            </a:r>
            <a:endParaRPr lang="en-GB" dirty="0"/>
          </a:p>
        </p:txBody>
      </p:sp>
    </p:spTree>
    <p:extLst>
      <p:ext uri="{BB962C8B-B14F-4D97-AF65-F5344CB8AC3E}">
        <p14:creationId xmlns:p14="http://schemas.microsoft.com/office/powerpoint/2010/main" val="758023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66</TotalTime>
  <Words>837</Words>
  <Application>Microsoft Office PowerPoint</Application>
  <PresentationFormat>Widescreen</PresentationFormat>
  <Paragraphs>37</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Calibri</vt:lpstr>
      <vt:lpstr>Calibri Light</vt:lpstr>
      <vt:lpstr>Retrospect</vt:lpstr>
      <vt:lpstr>Parent Forum </vt:lpstr>
      <vt:lpstr>Welcome and Introduction</vt:lpstr>
      <vt:lpstr>Parent Forum Format</vt:lpstr>
      <vt:lpstr>Parent Forum Theme – Phonics</vt:lpstr>
      <vt:lpstr>Questions</vt:lpstr>
      <vt:lpstr>We would like to know what is being taught in class so that we can provide support where necessary. Especially maths.  </vt:lpstr>
      <vt:lpstr>Will the children continue to wear PE kit to school for PE/swimming/after school sporting clubs? If so, what are acceptable alternatives to wear? Wearing PE kit to school can vary between 1-4 times a week, it’s not always possible to re-wear or wash/dry for next day.  </vt:lpstr>
      <vt:lpstr>Is Senco help still in place? I have not heard about it much recently, my son was set up for help, but its been quiet since then.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 Forum </dc:title>
  <dc:creator>TA User</dc:creator>
  <cp:lastModifiedBy>Sheridan Upton</cp:lastModifiedBy>
  <cp:revision>9</cp:revision>
  <dcterms:created xsi:type="dcterms:W3CDTF">2023-06-21T20:45:37Z</dcterms:created>
  <dcterms:modified xsi:type="dcterms:W3CDTF">2023-06-22T07:16:33Z</dcterms:modified>
</cp:coreProperties>
</file>